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379" r:id="rId4"/>
    <p:sldId id="267" r:id="rId5"/>
    <p:sldId id="337" r:id="rId6"/>
    <p:sldId id="406" r:id="rId7"/>
    <p:sldId id="402" r:id="rId8"/>
    <p:sldId id="403" r:id="rId9"/>
    <p:sldId id="404" r:id="rId10"/>
    <p:sldId id="407" r:id="rId11"/>
    <p:sldId id="405" r:id="rId12"/>
    <p:sldId id="408" r:id="rId13"/>
    <p:sldId id="410" r:id="rId14"/>
    <p:sldId id="411" r:id="rId15"/>
    <p:sldId id="412" r:id="rId16"/>
    <p:sldId id="413" r:id="rId17"/>
    <p:sldId id="41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6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8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5027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31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5003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14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0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8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4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8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2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9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4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3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9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4CE1-76C8-49A3-AD5E-7279E1E998B7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C7BDEE-0EB6-4ADC-AC7D-A6D8782345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95582A0C-564D-4D98-9C18-827AA9E45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28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 Apologist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715500" cy="517649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Do disciples really need to be ready today?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No Trials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No Persecution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No Prison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When and with whom might we have to defend the gospel?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Atheist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False Teacher/Doctrine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Worldly Views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79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Sanctify the Lord God in Your Hearts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446559" cy="517649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u="sng" dirty="0">
                <a:solidFill>
                  <a:schemeClr val="tx1"/>
                </a:solidFill>
              </a:rPr>
              <a:t>KJV &amp; NKJV </a:t>
            </a:r>
            <a:r>
              <a:rPr lang="en-US" sz="2800" dirty="0">
                <a:solidFill>
                  <a:schemeClr val="tx1"/>
                </a:solidFill>
              </a:rPr>
              <a:t>– “the Lord God” - Newer but less manuscripts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u="sng" dirty="0">
                <a:solidFill>
                  <a:schemeClr val="tx1"/>
                </a:solidFill>
              </a:rPr>
              <a:t>NASB and others</a:t>
            </a:r>
            <a:r>
              <a:rPr lang="en-US" sz="2800" dirty="0">
                <a:solidFill>
                  <a:schemeClr val="tx1"/>
                </a:solidFill>
              </a:rPr>
              <a:t> – “Christ as Lord” - Older but fewer manuscripts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u="sng" dirty="0">
                <a:solidFill>
                  <a:schemeClr val="tx1"/>
                </a:solidFill>
              </a:rPr>
              <a:t>Sanctify as Lord</a:t>
            </a:r>
            <a:r>
              <a:rPr lang="en-US" sz="2800" dirty="0">
                <a:solidFill>
                  <a:schemeClr val="tx1"/>
                </a:solidFill>
              </a:rPr>
              <a:t>– Set Apart as Master, set above all else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The definition of a Disciple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u="sng" dirty="0">
                <a:solidFill>
                  <a:schemeClr val="tx1"/>
                </a:solidFill>
              </a:rPr>
              <a:t>Heart</a:t>
            </a:r>
            <a:r>
              <a:rPr lang="en-US" sz="2800" dirty="0">
                <a:solidFill>
                  <a:schemeClr val="tx1"/>
                </a:solidFill>
              </a:rPr>
              <a:t> – Center of the Physical and Spiritual Life</a:t>
            </a:r>
            <a:endParaRPr lang="en-US" sz="2800" u="sng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4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Sanctify the Lord God in Your Hearts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164994" cy="517649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If God or Christ is Lord in our hearts what are the results in our lives?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… obedience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… no fear of others (Heb 13:6)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… look to Him for approval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… want to please Him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… confidence in Him (Heb 4:14-16)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… </a:t>
            </a:r>
            <a:r>
              <a:rPr lang="en-US" sz="2800" b="1" dirty="0">
                <a:solidFill>
                  <a:schemeClr val="tx1"/>
                </a:solidFill>
              </a:rPr>
              <a:t>defend Him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… </a:t>
            </a:r>
            <a:r>
              <a:rPr lang="en-US" sz="2800" b="1" dirty="0">
                <a:solidFill>
                  <a:schemeClr val="tx1"/>
                </a:solidFill>
              </a:rPr>
              <a:t>others will notice our actions and responses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47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Always Be Ready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164994" cy="517649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We are not inspired like the Apostles, so how do we get ready?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(2 Timothy 2:15)  </a:t>
            </a:r>
            <a:r>
              <a:rPr lang="en-US" sz="2800" u="sng" dirty="0">
                <a:solidFill>
                  <a:schemeClr val="tx1"/>
                </a:solidFill>
              </a:rPr>
              <a:t>Be diligent</a:t>
            </a:r>
            <a:r>
              <a:rPr lang="en-US" sz="2800" dirty="0">
                <a:solidFill>
                  <a:schemeClr val="tx1"/>
                </a:solidFill>
              </a:rPr>
              <a:t> to present yourself approved to God as </a:t>
            </a:r>
            <a:r>
              <a:rPr lang="en-US" sz="2800" u="sng" dirty="0">
                <a:solidFill>
                  <a:schemeClr val="tx1"/>
                </a:solidFill>
              </a:rPr>
              <a:t>a workman</a:t>
            </a:r>
            <a:r>
              <a:rPr lang="en-US" sz="2800" dirty="0">
                <a:solidFill>
                  <a:schemeClr val="tx1"/>
                </a:solidFill>
              </a:rPr>
              <a:t> who does not need to be ashamed, </a:t>
            </a:r>
            <a:r>
              <a:rPr lang="en-US" sz="2800" u="sng" dirty="0">
                <a:solidFill>
                  <a:schemeClr val="tx1"/>
                </a:solidFill>
              </a:rPr>
              <a:t>accurately handling</a:t>
            </a:r>
            <a:r>
              <a:rPr lang="en-US" sz="2800" dirty="0">
                <a:solidFill>
                  <a:schemeClr val="tx1"/>
                </a:solidFill>
              </a:rPr>
              <a:t> the word of truth.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Heb 5:12-14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9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Always Be Ready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164994" cy="517649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Things a disciple can do to be Ready</a:t>
            </a:r>
            <a:endParaRPr lang="en-US" sz="30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Read and Study the Bible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Know why you obeyed – what scriptures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Know why we do what we do</a:t>
            </a:r>
          </a:p>
          <a:p>
            <a:pPr lvl="1"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Sing</a:t>
            </a:r>
          </a:p>
          <a:p>
            <a:pPr lvl="1"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Pray</a:t>
            </a:r>
          </a:p>
          <a:p>
            <a:pPr lvl="1"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Lords Supper weekly</a:t>
            </a:r>
          </a:p>
          <a:p>
            <a:pPr lvl="1"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Assemble with Saints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Attend Classes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Attend every Assembly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Read Debates</a:t>
            </a:r>
          </a:p>
          <a:p>
            <a:pPr lvl="1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Don’t argue men’s arguments - Scripture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6D7BF80-D4B9-4C7B-8BBF-D77C82D322E5}"/>
              </a:ext>
            </a:extLst>
          </p:cNvPr>
          <p:cNvSpPr/>
          <p:nvPr/>
        </p:nvSpPr>
        <p:spPr>
          <a:xfrm>
            <a:off x="2479240" y="3271777"/>
            <a:ext cx="72335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Takes Time and Effort</a:t>
            </a:r>
          </a:p>
        </p:txBody>
      </p:sp>
    </p:spTree>
    <p:extLst>
      <p:ext uri="{BB962C8B-B14F-4D97-AF65-F5344CB8AC3E}">
        <p14:creationId xmlns:p14="http://schemas.microsoft.com/office/powerpoint/2010/main" val="357358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Always Be Ready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164994" cy="517649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How are these efforts helpful?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Rom 10:17 – Strengthens or Faith 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 Confidence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Eph 4:11-15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(Phil 1:14) and that most of the brethren, trusting in the Lord because of my imprisonment, have far more courage to speak the word of God without fear.</a:t>
            </a:r>
          </a:p>
          <a:p>
            <a:pPr defTabSz="463550"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How does this help those who are lost?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1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To Give a Defense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164994" cy="517649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Greek “</a:t>
            </a:r>
            <a:r>
              <a:rPr lang="en-US" sz="2800" dirty="0" err="1">
                <a:solidFill>
                  <a:schemeClr val="tx1"/>
                </a:solidFill>
              </a:rPr>
              <a:t>Apologian</a:t>
            </a:r>
            <a:r>
              <a:rPr lang="en-US" sz="2800" dirty="0">
                <a:solidFill>
                  <a:schemeClr val="tx1"/>
                </a:solidFill>
              </a:rPr>
              <a:t>” – to give a formal defense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Disciples must be ready to give a reasoned intelligent explanation for their faith.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Where does this reasoned intelligent explanation come from? 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Why not your own ideas, opinions or personal experiences?</a:t>
            </a:r>
          </a:p>
          <a:p>
            <a:pPr defTabSz="463550"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Being ready is not good enough, you must give a defense when the time comes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To Give a Defense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164994" cy="517649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What about…?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“Well I think…”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“My Preacher says…”</a:t>
            </a:r>
          </a:p>
          <a:p>
            <a:pPr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“Our church believes…”</a:t>
            </a:r>
          </a:p>
          <a:p>
            <a:pPr defTabSz="463550"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(John 17:17)  "Sanctify them in the truth; Your word is truth.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</a:rPr>
              <a:t>The only adequate defense is the Word of God properly used.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38C983-7687-4724-8050-CC5BD9A6C75D}"/>
              </a:ext>
            </a:extLst>
          </p:cNvPr>
          <p:cNvSpPr/>
          <p:nvPr/>
        </p:nvSpPr>
        <p:spPr>
          <a:xfrm>
            <a:off x="2164481" y="5251140"/>
            <a:ext cx="72335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Takes Time and Effort</a:t>
            </a:r>
          </a:p>
        </p:txBody>
      </p:sp>
    </p:spTree>
    <p:extLst>
      <p:ext uri="{BB962C8B-B14F-4D97-AF65-F5344CB8AC3E}">
        <p14:creationId xmlns:p14="http://schemas.microsoft.com/office/powerpoint/2010/main" val="274289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21647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DISCIPLES RELATIONSHIP: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001499" cy="4835240"/>
          </a:xfrm>
        </p:spPr>
        <p:txBody>
          <a:bodyPr numCol="2">
            <a:normAutofit fontScale="85000" lnSpcReduction="20000"/>
          </a:bodyPr>
          <a:lstStyle/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HIMSELF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Athlete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Soldier</a:t>
            </a:r>
          </a:p>
          <a:p>
            <a:pPr>
              <a:buClr>
                <a:schemeClr val="bg1"/>
              </a:buClr>
            </a:pPr>
            <a:endParaRPr lang="en-US" sz="36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LORD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Potter and the Clay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Vine and the Branches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Child of God</a:t>
            </a:r>
          </a:p>
          <a:p>
            <a:pPr>
              <a:buClr>
                <a:schemeClr val="bg1"/>
              </a:buClr>
            </a:pPr>
            <a:endParaRPr lang="en-US" sz="36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endParaRPr lang="en-US" sz="36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HIS BRETHREN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Member of the Body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“My Brother’s Keeper”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 Servant</a:t>
            </a:r>
          </a:p>
          <a:p>
            <a:pPr lvl="1">
              <a:buClr>
                <a:schemeClr val="bg1"/>
              </a:buClr>
            </a:pPr>
            <a:endParaRPr lang="en-US" sz="3200" dirty="0">
              <a:solidFill>
                <a:schemeClr val="bg1"/>
              </a:solidFill>
              <a:latin typeface="Khmer UI" pitchFamily="34" charset="0"/>
              <a:cs typeface="Khmer UI" pitchFamily="34" charset="0"/>
            </a:endParaRPr>
          </a:p>
          <a:p>
            <a:pPr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TO THE WORLD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Strangers &amp; Pilgrims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Salt &amp; Light</a:t>
            </a:r>
          </a:p>
          <a:p>
            <a:pPr lvl="1">
              <a:buClr>
                <a:schemeClr val="bg1"/>
              </a:buClr>
            </a:pPr>
            <a:r>
              <a:rPr lang="en-US" sz="3200" b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Apologist</a:t>
            </a:r>
          </a:p>
          <a:p>
            <a:pPr lvl="1"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Fishers of Men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33B7851-F7EE-4571-8BFD-C0915EB9ECFF}"/>
              </a:ext>
            </a:extLst>
          </p:cNvPr>
          <p:cNvCxnSpPr>
            <a:cxnSpLocks/>
          </p:cNvCxnSpPr>
          <p:nvPr/>
        </p:nvCxnSpPr>
        <p:spPr>
          <a:xfrm>
            <a:off x="5921920" y="5657353"/>
            <a:ext cx="715630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25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21647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052870" cy="83664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THE DISCIPLES RELATIONSHIP TO THE WORLD: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001499" cy="4835240"/>
          </a:xfrm>
        </p:spPr>
        <p:txBody>
          <a:bodyPr numCol="1">
            <a:noAutofit/>
          </a:bodyPr>
          <a:lstStyle/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Strangers &amp; Pilgrims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We are different from the world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Salt &amp; Light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We are an influence in the world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An Apologist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We are ready to explain our hope with the world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Fishers of Men</a:t>
            </a:r>
          </a:p>
          <a:p>
            <a:pPr lvl="1">
              <a:buClr>
                <a:schemeClr val="bg1"/>
              </a:buClr>
            </a:pPr>
            <a:r>
              <a:rPr lang="en-US" sz="2800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We are working to help those lost in the world</a:t>
            </a:r>
          </a:p>
        </p:txBody>
      </p:sp>
    </p:spTree>
    <p:extLst>
      <p:ext uri="{BB962C8B-B14F-4D97-AF65-F5344CB8AC3E}">
        <p14:creationId xmlns:p14="http://schemas.microsoft.com/office/powerpoint/2010/main" val="3596358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peaker&#10;&#10;Description generated with high confidence">
            <a:extLst>
              <a:ext uri="{FF2B5EF4-FFF2-40B4-BE49-F238E27FC236}">
                <a16:creationId xmlns:a16="http://schemas.microsoft.com/office/drawing/2014/main" id="{9B641C60-76BC-47E2-B4B5-9E7D3704B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62" y="-43293"/>
            <a:ext cx="12210562" cy="69012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C4503C-33B9-4D0E-8B5B-F53DE3B3C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2852" y="2043958"/>
            <a:ext cx="9654234" cy="1646302"/>
          </a:xfrm>
        </p:spPr>
        <p:txBody>
          <a:bodyPr anchor="b">
            <a:normAutofit/>
          </a:bodyPr>
          <a:lstStyle/>
          <a:p>
            <a: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LESSON 12: An Apologist</a:t>
            </a:r>
            <a:br>
              <a:rPr lang="en-US" sz="36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</a:br>
            <a:r>
              <a:rPr lang="en-US" sz="2800" spc="300" dirty="0">
                <a:solidFill>
                  <a:schemeClr val="bg1"/>
                </a:solidFill>
                <a:latin typeface="Khmer UI" panose="020B0502040204020203" pitchFamily="34" charset="0"/>
                <a:cs typeface="Khmer UI" panose="020B0502040204020203" pitchFamily="34" charset="0"/>
              </a:rPr>
              <a:t>The Disciple’s Answer</a:t>
            </a:r>
            <a:endParaRPr lang="en-US" sz="3600" spc="300" dirty="0">
              <a:solidFill>
                <a:schemeClr val="bg1"/>
              </a:solidFill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1AC8-238B-46E7-AFAE-0AF38595F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953" y="3990891"/>
            <a:ext cx="10005133" cy="1379537"/>
          </a:xfrm>
        </p:spPr>
        <p:txBody>
          <a:bodyPr>
            <a:normAutofit/>
          </a:bodyPr>
          <a:lstStyle/>
          <a:p>
            <a:pPr algn="l">
              <a:tabLst>
                <a:tab pos="9085263" algn="r"/>
              </a:tabLst>
            </a:pPr>
            <a:r>
              <a:rPr lang="en-US" sz="2800" i="1" dirty="0">
                <a:solidFill>
                  <a:schemeClr val="bg1"/>
                </a:solidFill>
                <a:latin typeface="Khmer UI" pitchFamily="34" charset="0"/>
                <a:cs typeface="Khmer UI" pitchFamily="34" charset="0"/>
              </a:rPr>
              <a:t>But sanctify the Lord God in your hearts, and always be ready to give a defense to everyone who asks you ta reason for the hope that is in you, with meekness and fear; (1 Peter 3:15)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1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 Apologist – Lesson 12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715500" cy="5176495"/>
          </a:xfrm>
        </p:spPr>
        <p:txBody>
          <a:bodyPr>
            <a:normAutofit/>
          </a:bodyPr>
          <a:lstStyle/>
          <a:p>
            <a:pPr defTabSz="4635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An Apologist</a:t>
            </a: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Sanctify the Lord God in Your Hearts</a:t>
            </a: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Always Ready</a:t>
            </a: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To Give a Defense</a:t>
            </a: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To Everyone Who Ask</a:t>
            </a: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A Reason For the Hope That is in You</a:t>
            </a:r>
          </a:p>
          <a:p>
            <a:pPr lvl="1"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With the Proper Attitude</a:t>
            </a:r>
          </a:p>
          <a:p>
            <a:pPr lvl="2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Meekness</a:t>
            </a:r>
          </a:p>
          <a:p>
            <a:pPr lvl="2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Fear</a:t>
            </a:r>
          </a:p>
          <a:p>
            <a:pPr lvl="2" defTabSz="463550">
              <a:spcBef>
                <a:spcPts val="0"/>
              </a:spcBef>
            </a:pPr>
            <a:r>
              <a:rPr lang="en-US" sz="2600" dirty="0">
                <a:solidFill>
                  <a:schemeClr val="tx1"/>
                </a:solidFill>
              </a:rPr>
              <a:t>A Good Conscience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94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Salt and Light – Lesson 11 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715500" cy="5176495"/>
          </a:xfrm>
        </p:spPr>
        <p:txBody>
          <a:bodyPr>
            <a:normAutofit/>
          </a:bodyPr>
          <a:lstStyle/>
          <a:p>
            <a:pPr defTabSz="4635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Salt</a:t>
            </a: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A Preservative</a:t>
            </a: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Salt Gives Flavor</a:t>
            </a: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Salt Creates Thirst</a:t>
            </a:r>
          </a:p>
          <a:p>
            <a:pPr lvl="1" defTabSz="463550">
              <a:spcBef>
                <a:spcPts val="0"/>
              </a:spcBef>
            </a:pPr>
            <a:endParaRPr lang="en-US" sz="1000" dirty="0">
              <a:solidFill>
                <a:schemeClr val="tx1"/>
              </a:solidFill>
            </a:endParaRPr>
          </a:p>
          <a:p>
            <a:pPr defTabSz="4635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Light</a:t>
            </a: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Light Reveals and Illuminates</a:t>
            </a: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Light Drives Away Darkness</a:t>
            </a: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Light Gives Guidance</a:t>
            </a: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Light Warms and Comforts</a:t>
            </a:r>
          </a:p>
          <a:p>
            <a:pPr lvl="1" defTabSz="4635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Light Draws Those Out of the Darkness</a:t>
            </a:r>
          </a:p>
          <a:p>
            <a:pPr defTabSz="463550">
              <a:spcBef>
                <a:spcPts val="0"/>
              </a:spcBef>
            </a:pPr>
            <a:r>
              <a:rPr lang="en-US" sz="3000" dirty="0">
                <a:solidFill>
                  <a:schemeClr val="tx1"/>
                </a:solidFill>
              </a:rPr>
              <a:t>Maintaining Our Influence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1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 Apologist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715500" cy="517649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3000" dirty="0">
                <a:solidFill>
                  <a:schemeClr val="tx1"/>
                </a:solidFill>
              </a:rPr>
              <a:t>Defense – Greek “</a:t>
            </a:r>
            <a:r>
              <a:rPr lang="en-US" sz="3000" dirty="0" err="1">
                <a:solidFill>
                  <a:schemeClr val="tx1"/>
                </a:solidFill>
              </a:rPr>
              <a:t>apologian</a:t>
            </a:r>
            <a:r>
              <a:rPr lang="en-US" sz="3000" dirty="0">
                <a:solidFill>
                  <a:schemeClr val="tx1"/>
                </a:solidFill>
              </a:rPr>
              <a:t>”</a:t>
            </a:r>
            <a:r>
              <a:rPr lang="en-US" sz="30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sz="3000" dirty="0">
                <a:solidFill>
                  <a:schemeClr val="tx1"/>
                </a:solidFill>
              </a:rPr>
              <a:t> English “apology”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3000" dirty="0">
                <a:solidFill>
                  <a:schemeClr val="tx1"/>
                </a:solidFill>
              </a:rPr>
              <a:t>It </a:t>
            </a:r>
            <a:r>
              <a:rPr lang="en-US" sz="3000" b="1" dirty="0">
                <a:solidFill>
                  <a:schemeClr val="tx1"/>
                </a:solidFill>
              </a:rPr>
              <a:t>does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b="1" dirty="0">
                <a:solidFill>
                  <a:schemeClr val="tx1"/>
                </a:solidFill>
              </a:rPr>
              <a:t>not</a:t>
            </a:r>
            <a:r>
              <a:rPr lang="en-US" sz="3000" dirty="0">
                <a:solidFill>
                  <a:schemeClr val="tx1"/>
                </a:solidFill>
              </a:rPr>
              <a:t> mean Christians “apologize” for our faith 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3000" dirty="0">
                <a:solidFill>
                  <a:schemeClr val="tx1"/>
                </a:solidFill>
              </a:rPr>
              <a:t>It </a:t>
            </a:r>
            <a:r>
              <a:rPr lang="en-US" sz="3000" b="1" dirty="0">
                <a:solidFill>
                  <a:schemeClr val="tx1"/>
                </a:solidFill>
              </a:rPr>
              <a:t>does</a:t>
            </a:r>
            <a:r>
              <a:rPr lang="en-US" sz="3000" dirty="0">
                <a:solidFill>
                  <a:schemeClr val="tx1"/>
                </a:solidFill>
              </a:rPr>
              <a:t> mean Christians “give a defense” for our faith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3000" u="sng" dirty="0">
                <a:solidFill>
                  <a:schemeClr val="tx1"/>
                </a:solidFill>
              </a:rPr>
              <a:t>Christian Apologetics</a:t>
            </a:r>
            <a:r>
              <a:rPr lang="en-US" sz="3000" dirty="0">
                <a:solidFill>
                  <a:schemeClr val="tx1"/>
                </a:solidFill>
              </a:rPr>
              <a:t> – is a branch of Christian theology that defends Christianity against objections, or defends the evidence that supports Christianity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5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 Apologist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325536" cy="517649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Paul was appointed for the defense of the Gospel      (Phil 1:16)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Acts 17:2-3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And according to Paul's custom, he went to them, and for three Sabbaths </a:t>
            </a:r>
            <a:r>
              <a:rPr lang="en-US" sz="2800" u="sng" dirty="0">
                <a:solidFill>
                  <a:schemeClr val="tx1"/>
                </a:solidFill>
              </a:rPr>
              <a:t>reasoned with them</a:t>
            </a:r>
            <a:r>
              <a:rPr lang="en-US" sz="2800" dirty="0">
                <a:solidFill>
                  <a:schemeClr val="tx1"/>
                </a:solidFill>
              </a:rPr>
              <a:t> from the Scriptures, </a:t>
            </a:r>
            <a:r>
              <a:rPr lang="en-US" sz="2800" u="sng" dirty="0">
                <a:solidFill>
                  <a:schemeClr val="tx1"/>
                </a:solidFill>
              </a:rPr>
              <a:t>explaining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u="sng" dirty="0">
                <a:solidFill>
                  <a:schemeClr val="tx1"/>
                </a:solidFill>
              </a:rPr>
              <a:t>giving evidence</a:t>
            </a:r>
            <a:r>
              <a:rPr lang="en-US" sz="2800" dirty="0">
                <a:solidFill>
                  <a:schemeClr val="tx1"/>
                </a:solidFill>
              </a:rPr>
              <a:t> that the Christ had to suffer and rise again from the dead, and saying, "This Jesus whom I am proclaiming to you is the Christ."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8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95632-FC1E-490E-897A-57E7EF6F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30560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 Apologist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7C750C0-1812-4958-B4B6-2FF0B4BA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606860"/>
            <a:ext cx="9715500" cy="5176495"/>
          </a:xfrm>
        </p:spPr>
        <p:txBody>
          <a:bodyPr>
            <a:normAutofit/>
          </a:bodyPr>
          <a:lstStyle/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Was this just for the Apostles?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Jude 3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Beloved, while I was making every effort to write you about our common salvation, I felt the necessity to write to you appealing that you </a:t>
            </a:r>
            <a:r>
              <a:rPr lang="en-US" sz="2800" u="sng" dirty="0">
                <a:solidFill>
                  <a:schemeClr val="tx1"/>
                </a:solidFill>
              </a:rPr>
              <a:t>contend earnestly for the faith</a:t>
            </a:r>
            <a:r>
              <a:rPr lang="en-US" sz="2800" dirty="0">
                <a:solidFill>
                  <a:schemeClr val="tx1"/>
                </a:solidFill>
              </a:rPr>
              <a:t> which was once for all handed down to the saints.</a:t>
            </a:r>
          </a:p>
          <a:p>
            <a:pPr marL="0" indent="0" defTabSz="463550">
              <a:spcBef>
                <a:spcPts val="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Contend – fight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</a:rPr>
              <a:t>Earnestly - agonize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FB0647C-D668-4309-AFEB-C81AA94CF305}"/>
              </a:ext>
            </a:extLst>
          </p:cNvPr>
          <p:cNvCxnSpPr>
            <a:cxnSpLocks/>
          </p:cNvCxnSpPr>
          <p:nvPr/>
        </p:nvCxnSpPr>
        <p:spPr>
          <a:xfrm>
            <a:off x="838200" y="1514901"/>
            <a:ext cx="8559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B271893-4C1C-4147-B6F0-FC138D58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37" b="92683" l="2597" r="92208">
                        <a14:foregroundMark x1="57143" y1="81707" x2="40260" y2="74390"/>
                        <a14:foregroundMark x1="53247" y1="59756" x2="29870" y2="82927"/>
                        <a14:foregroundMark x1="48052" y1="53659" x2="23377" y2="71951"/>
                        <a14:foregroundMark x1="35065" y1="58537" x2="71373" y2="76966"/>
                        <a14:foregroundMark x1="19481" y1="71951" x2="18182" y2="84146"/>
                        <a14:foregroundMark x1="48052" y1="23171" x2="64935" y2="31707"/>
                        <a14:foregroundMark x1="66234" y1="34146" x2="18182" y2="35366"/>
                        <a14:foregroundMark x1="48052" y1="17073" x2="75325" y2="46341"/>
                        <a14:foregroundMark x1="41558" y1="19512" x2="19481" y2="24390"/>
                        <a14:foregroundMark x1="35065" y1="20732" x2="18963" y2="36692"/>
                        <a14:foregroundMark x1="37662" y1="10976" x2="83117" y2="37805"/>
                        <a14:foregroundMark x1="80519" y1="40244" x2="90909" y2="62195"/>
                        <a14:foregroundMark x1="90909" y1="52439" x2="93506" y2="60976"/>
                        <a14:foregroundMark x1="77922" y1="68293" x2="77922" y2="77442"/>
                        <a14:foregroundMark x1="74026" y1="73171" x2="59740" y2="60976"/>
                        <a14:foregroundMark x1="53247" y1="93902" x2="46753" y2="91463"/>
                        <a14:foregroundMark x1="57143" y1="9756" x2="45455" y2="8537"/>
                        <a14:foregroundMark x1="5195" y1="47561" x2="5195" y2="52439"/>
                        <a14:foregroundMark x1="5195" y1="46341" x2="5195" y2="47561"/>
                        <a14:foregroundMark x1="14286" y1="79268" x2="16883" y2="81707"/>
                        <a14:foregroundMark x1="83117" y1="79268" x2="83117" y2="79268"/>
                        <a14:foregroundMark x1="2597" y1="52439" x2="2597" y2="52439"/>
                        <a14:backgroundMark x1="2597" y1="32927" x2="0" y2="42683"/>
                        <a14:backgroundMark x1="87013" y1="84146" x2="84416" y2="86585"/>
                        <a14:backgroundMark x1="1299" y1="47561" x2="1299" y2="47561"/>
                        <a14:backgroundMark x1="0" y1="52439" x2="0" y2="52439"/>
                      </a14:backgroundRemoval>
                    </a14:imgEffect>
                    <a14:imgEffect>
                      <a14:colorTemperature colorTemp="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727" y="5842535"/>
            <a:ext cx="957273" cy="101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823</Words>
  <Application>Microsoft Office PowerPoint</Application>
  <PresentationFormat>Widescreen</PresentationFormat>
  <Paragraphs>154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Khmer UI</vt:lpstr>
      <vt:lpstr>Trebuchet MS</vt:lpstr>
      <vt:lpstr>Wingdings</vt:lpstr>
      <vt:lpstr>Wingdings 3</vt:lpstr>
      <vt:lpstr>Facet</vt:lpstr>
      <vt:lpstr>PowerPoint Presentation</vt:lpstr>
      <vt:lpstr>THE DISCIPLES RELATIONSHIP:</vt:lpstr>
      <vt:lpstr>THE DISCIPLES RELATIONSHIP TO THE WORLD:</vt:lpstr>
      <vt:lpstr>LESSON 12: An Apologist The Disciple’s Answer</vt:lpstr>
      <vt:lpstr>An Apologist – Lesson 12</vt:lpstr>
      <vt:lpstr>Salt and Light – Lesson 11 </vt:lpstr>
      <vt:lpstr>An Apologist</vt:lpstr>
      <vt:lpstr>An Apologist</vt:lpstr>
      <vt:lpstr>An Apologist</vt:lpstr>
      <vt:lpstr>An Apologist</vt:lpstr>
      <vt:lpstr>Sanctify the Lord God in Your Hearts</vt:lpstr>
      <vt:lpstr>Sanctify the Lord God in Your Hearts</vt:lpstr>
      <vt:lpstr>Always Be Ready</vt:lpstr>
      <vt:lpstr>Always Be Ready</vt:lpstr>
      <vt:lpstr>Always Be Ready</vt:lpstr>
      <vt:lpstr>To Give a Defense</vt:lpstr>
      <vt:lpstr>To Give a Defense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Thornton, Robert</dc:creator>
  <cp:lastModifiedBy>Thornton, Robert</cp:lastModifiedBy>
  <cp:revision>180</cp:revision>
  <dcterms:created xsi:type="dcterms:W3CDTF">2019-04-01T23:59:38Z</dcterms:created>
  <dcterms:modified xsi:type="dcterms:W3CDTF">2019-06-23T02:40:14Z</dcterms:modified>
</cp:coreProperties>
</file>